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0" r:id="rId2"/>
    <p:sldId id="361" r:id="rId3"/>
    <p:sldId id="365" r:id="rId4"/>
    <p:sldId id="362" r:id="rId5"/>
    <p:sldId id="371" r:id="rId6"/>
    <p:sldId id="364" r:id="rId7"/>
    <p:sldId id="366" r:id="rId8"/>
    <p:sldId id="367" r:id="rId9"/>
    <p:sldId id="368" r:id="rId10"/>
    <p:sldId id="369" r:id="rId11"/>
    <p:sldId id="370" r:id="rId12"/>
    <p:sldId id="372" r:id="rId13"/>
    <p:sldId id="373" r:id="rId14"/>
    <p:sldId id="374" r:id="rId15"/>
  </p:sldIdLst>
  <p:sldSz cx="12192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768C95F5-E31F-43FB-AA8F-F68BA410853B}">
          <p14:sldIdLst>
            <p14:sldId id="260"/>
            <p14:sldId id="361"/>
            <p14:sldId id="365"/>
            <p14:sldId id="362"/>
            <p14:sldId id="371"/>
            <p14:sldId id="364"/>
            <p14:sldId id="366"/>
            <p14:sldId id="367"/>
            <p14:sldId id="368"/>
            <p14:sldId id="369"/>
            <p14:sldId id="370"/>
            <p14:sldId id="372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FFFF"/>
    <a:srgbClr val="66FFFF"/>
    <a:srgbClr val="FF0066"/>
    <a:srgbClr val="FF0000"/>
    <a:srgbClr val="FBD9D9"/>
    <a:srgbClr val="FFFFFF"/>
    <a:srgbClr val="BB162B"/>
    <a:srgbClr val="7689A5"/>
    <a:srgbClr val="3E4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8" y="102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7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CAF8E-472C-458C-B29C-1466CA1A4B0E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99058-415F-42A7-A544-7353619F93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036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0F3090B9-0BD2-4A02-B604-3B1FEAB84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12192000" cy="9096375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D922C060-59EB-4C23-9012-471F7EC8ABF9}"/>
              </a:ext>
            </a:extLst>
          </p:cNvPr>
          <p:cNvSpPr/>
          <p:nvPr userDrawn="1"/>
        </p:nvSpPr>
        <p:spPr>
          <a:xfrm>
            <a:off x="0" y="0"/>
            <a:ext cx="12192000" cy="9144000"/>
          </a:xfrm>
          <a:prstGeom prst="rect">
            <a:avLst/>
          </a:prstGeom>
          <a:solidFill>
            <a:schemeClr val="tx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69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22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BBCF0BE-4EEF-44B1-9819-BC2F9888B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7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3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12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p:txStyles>
    <p:titleStyle>
      <a:lvl1pPr algn="l" defTabSz="1219170" rtl="0" eaLnBrk="1" latinLnBrk="1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1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3.svg"/><Relationship Id="rId5" Type="http://schemas.openxmlformats.org/officeDocument/2006/relationships/image" Target="../media/image28.svg"/><Relationship Id="rId10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3.svg"/><Relationship Id="rId7" Type="http://schemas.openxmlformats.org/officeDocument/2006/relationships/image" Target="../media/image27.png"/><Relationship Id="rId12" Type="http://schemas.openxmlformats.org/officeDocument/2006/relationships/image" Target="../media/image6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2.png"/><Relationship Id="rId5" Type="http://schemas.openxmlformats.org/officeDocument/2006/relationships/image" Target="../media/image58.jpg"/><Relationship Id="rId10" Type="http://schemas.openxmlformats.org/officeDocument/2006/relationships/image" Target="../media/image61.svg"/><Relationship Id="rId4" Type="http://schemas.openxmlformats.org/officeDocument/2006/relationships/image" Target="../media/image22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28.sv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AD79E9-1A9D-4583-ABC0-ADCC63FA9066}"/>
              </a:ext>
            </a:extLst>
          </p:cNvPr>
          <p:cNvSpPr txBox="1"/>
          <p:nvPr/>
        </p:nvSpPr>
        <p:spPr>
          <a:xfrm>
            <a:off x="3277437" y="5588790"/>
            <a:ext cx="54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서비스 소개</a:t>
            </a:r>
            <a:endParaRPr lang="ko-KR" altLang="en-US" sz="2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16B69B4-03E0-41B2-B2BB-9F2F2CE52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25" y="411983"/>
            <a:ext cx="1026346" cy="49236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4123B3-A924-48DC-B89A-047E1DCB74EE}"/>
              </a:ext>
            </a:extLst>
          </p:cNvPr>
          <p:cNvSpPr/>
          <p:nvPr/>
        </p:nvSpPr>
        <p:spPr>
          <a:xfrm>
            <a:off x="3589958" y="4966700"/>
            <a:ext cx="5112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Broadcast your own play and communicate with gamers.</a:t>
            </a:r>
            <a:endParaRPr lang="ko-KR" altLang="en-US" sz="1400" b="1" dirty="0">
              <a:solidFill>
                <a:schemeClr val="bg1">
                  <a:lumMod val="6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9" name="그래픽 18">
            <a:extLst>
              <a:ext uri="{FF2B5EF4-FFF2-40B4-BE49-F238E27FC236}">
                <a16:creationId xmlns:a16="http://schemas.microsoft.com/office/drawing/2014/main" id="{B371494A-2AC0-4E00-B9E1-73A73B100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5364" y="2833565"/>
            <a:ext cx="2080210" cy="181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0738741" cy="120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  <a:r>
              <a:rPr lang="en-US" altLang="ko-KR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4. 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스트리머</a:t>
            </a: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랭킹 시스템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29A56FE-A1E2-4A93-8756-FB49C440EDF4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3470892-9600-4950-A494-37F682CBA05B}"/>
              </a:ext>
            </a:extLst>
          </p:cNvPr>
          <p:cNvSpPr/>
          <p:nvPr/>
        </p:nvSpPr>
        <p:spPr>
          <a:xfrm>
            <a:off x="434446" y="3009420"/>
            <a:ext cx="11271884" cy="575121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842F89E-1A65-4EB2-8379-AC8F1D0FD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90" y="3530817"/>
            <a:ext cx="2609679" cy="479505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A499EE0-54E4-4DC2-BABA-983D070A2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35" y="3795640"/>
            <a:ext cx="2375493" cy="4223097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6F1AC0E6-2B40-4401-B1B7-E1291E1AA326}"/>
              </a:ext>
            </a:extLst>
          </p:cNvPr>
          <p:cNvSpPr/>
          <p:nvPr/>
        </p:nvSpPr>
        <p:spPr>
          <a:xfrm>
            <a:off x="5700211" y="3256211"/>
            <a:ext cx="7160299" cy="339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ko-KR" altLang="en-US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일별 랭킹 제공</a:t>
            </a:r>
            <a:r>
              <a:rPr lang="en-US" altLang="ko-KR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300000"/>
              </a:lnSpc>
            </a:pPr>
            <a:r>
              <a:rPr lang="ko-KR" altLang="en-US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시청자</a:t>
            </a:r>
            <a:r>
              <a:rPr lang="en-US" altLang="ko-KR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추천</a:t>
            </a:r>
            <a:r>
              <a:rPr lang="en-US" altLang="ko-KR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dirty="0" err="1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팔로우</a:t>
            </a:r>
            <a:r>
              <a:rPr lang="ko-KR" altLang="en-US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수에 따른 랭킹 산정</a:t>
            </a:r>
            <a:endParaRPr lang="en-US" altLang="ko-KR" sz="1500" dirty="0">
              <a:solidFill>
                <a:srgbClr val="61616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300000"/>
              </a:lnSpc>
            </a:pPr>
            <a:r>
              <a:rPr lang="en-US" altLang="ko-KR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1~3</a:t>
            </a:r>
            <a:r>
              <a:rPr lang="ko-KR" altLang="en-US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등에게 사탕 지급 </a:t>
            </a:r>
            <a:r>
              <a:rPr lang="en-US" altLang="ko-KR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 err="1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스트리머</a:t>
            </a:r>
            <a:r>
              <a:rPr lang="ko-KR" altLang="en-US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경쟁심 유발</a:t>
            </a:r>
            <a:r>
              <a:rPr lang="en-US" altLang="ko-KR" sz="15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>
              <a:lnSpc>
                <a:spcPct val="300000"/>
              </a:lnSpc>
            </a:pPr>
            <a:endParaRPr lang="ko-KR" altLang="en-US" sz="1500" dirty="0">
              <a:solidFill>
                <a:srgbClr val="61616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300000"/>
              </a:lnSpc>
            </a:pP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34CDABD-AEF7-48B9-98FC-245F1E6B50F6}"/>
              </a:ext>
            </a:extLst>
          </p:cNvPr>
          <p:cNvGrpSpPr/>
          <p:nvPr/>
        </p:nvGrpSpPr>
        <p:grpSpPr>
          <a:xfrm>
            <a:off x="5700211" y="6346661"/>
            <a:ext cx="4592963" cy="2413976"/>
            <a:chOff x="5203457" y="6253750"/>
            <a:chExt cx="4592963" cy="2413976"/>
          </a:xfrm>
        </p:grpSpPr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3EBAAB1C-CA3A-4BA2-A28E-FC2C5C5B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03457" y="7545702"/>
              <a:ext cx="4592963" cy="673031"/>
            </a:xfrm>
            <a:prstGeom prst="rect">
              <a:avLst/>
            </a:prstGeom>
          </p:spPr>
        </p:pic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F6659728-157F-4A73-8A06-71E631A3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0456" y="6262336"/>
              <a:ext cx="3896257" cy="1590797"/>
            </a:xfrm>
            <a:prstGeom prst="rect">
              <a:avLst/>
            </a:prstGeom>
          </p:spPr>
        </p:pic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4F957F01-424D-4932-9D95-EBC009822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94046" y="6253750"/>
              <a:ext cx="1869079" cy="2413976"/>
            </a:xfrm>
            <a:prstGeom prst="rect">
              <a:avLst/>
            </a:prstGeom>
          </p:spPr>
        </p:pic>
      </p:grpSp>
      <p:pic>
        <p:nvPicPr>
          <p:cNvPr id="29" name="그래픽 28">
            <a:extLst>
              <a:ext uri="{FF2B5EF4-FFF2-40B4-BE49-F238E27FC236}">
                <a16:creationId xmlns:a16="http://schemas.microsoft.com/office/drawing/2014/main" id="{DE475D50-7A29-4869-9959-4C5EED060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97818" y="3622997"/>
            <a:ext cx="322668" cy="322668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FFA29563-1ABB-48D0-B716-2405AB358B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97536" y="4301848"/>
            <a:ext cx="322668" cy="322668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863D8BF4-57AA-44F2-8330-56DEED41BB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97536" y="4979132"/>
            <a:ext cx="322668" cy="322668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5A61C4F1-2806-4C51-BC85-65C81AB39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29" y="8136204"/>
            <a:ext cx="4218411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9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0738741" cy="120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  <a:r>
              <a:rPr lang="en-US" altLang="ko-KR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5. 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스티커 채팅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29A56FE-A1E2-4A93-8756-FB49C440EDF4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3470892-9600-4950-A494-37F682CBA05B}"/>
              </a:ext>
            </a:extLst>
          </p:cNvPr>
          <p:cNvSpPr/>
          <p:nvPr/>
        </p:nvSpPr>
        <p:spPr>
          <a:xfrm>
            <a:off x="434446" y="3009420"/>
            <a:ext cx="11271884" cy="575121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F1AC0E6-2B40-4401-B1B7-E1291E1AA326}"/>
              </a:ext>
            </a:extLst>
          </p:cNvPr>
          <p:cNvSpPr/>
          <p:nvPr/>
        </p:nvSpPr>
        <p:spPr>
          <a:xfrm>
            <a:off x="6861669" y="3210025"/>
            <a:ext cx="4844661" cy="192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귀엽고</a:t>
            </a:r>
            <a:r>
              <a:rPr lang="en-US" altLang="ko-KR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표정이 있는 캐릭터</a:t>
            </a:r>
            <a:r>
              <a:rPr lang="en-US" altLang="ko-KR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자체 제작</a:t>
            </a:r>
            <a:r>
              <a:rPr lang="en-US" altLang="ko-KR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250000"/>
              </a:lnSpc>
            </a:pPr>
            <a:r>
              <a:rPr lang="ko-KR" altLang="en-US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빠른 채팅응답</a:t>
            </a:r>
            <a:endParaRPr lang="en-US" altLang="ko-KR" sz="1600" dirty="0">
              <a:solidFill>
                <a:srgbClr val="61616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300000"/>
              </a:lnSpc>
            </a:pPr>
            <a:r>
              <a:rPr lang="ko-KR" altLang="en-US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손쉬운 감정표현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5" name="그래픽 24">
            <a:extLst>
              <a:ext uri="{FF2B5EF4-FFF2-40B4-BE49-F238E27FC236}">
                <a16:creationId xmlns:a16="http://schemas.microsoft.com/office/drawing/2014/main" id="{61FB4B13-A5E1-4D61-BA77-153C5088B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5511" y="3513344"/>
            <a:ext cx="322668" cy="322668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08563428-00E9-416A-B47E-2C154672E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5511" y="4155982"/>
            <a:ext cx="322668" cy="322668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5C71ED9B-8567-4D18-81F3-18A0B1F7C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4666" y="4798620"/>
            <a:ext cx="322668" cy="322668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58316A6A-2763-4118-8AE0-ECE159B8A45E}"/>
              </a:ext>
            </a:extLst>
          </p:cNvPr>
          <p:cNvGrpSpPr/>
          <p:nvPr/>
        </p:nvGrpSpPr>
        <p:grpSpPr>
          <a:xfrm>
            <a:off x="960511" y="3912757"/>
            <a:ext cx="4799843" cy="4436704"/>
            <a:chOff x="2033302" y="3604297"/>
            <a:chExt cx="4799843" cy="443670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2A5F9E3D-F383-49A6-9282-3CF824063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3302" y="3604297"/>
              <a:ext cx="2414651" cy="4436704"/>
            </a:xfrm>
            <a:prstGeom prst="rect">
              <a:avLst/>
            </a:prstGeom>
          </p:spPr>
        </p:pic>
        <p:pic>
          <p:nvPicPr>
            <p:cNvPr id="12" name="그림 11" descr="모니터이(가) 표시된 사진&#10;&#10;자동 생성된 설명">
              <a:extLst>
                <a:ext uri="{FF2B5EF4-FFF2-40B4-BE49-F238E27FC236}">
                  <a16:creationId xmlns:a16="http://schemas.microsoft.com/office/drawing/2014/main" id="{0253D5F8-37F4-485E-A731-95AFCCCE2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2" b="5096"/>
            <a:stretch/>
          </p:blipFill>
          <p:spPr>
            <a:xfrm>
              <a:off x="2138648" y="3868157"/>
              <a:ext cx="2203958" cy="4052056"/>
            </a:xfrm>
            <a:prstGeom prst="rect">
              <a:avLst/>
            </a:prstGeom>
          </p:spPr>
        </p:pic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E57D32A4-26E3-4C76-B331-B7F6FB877A54}"/>
                </a:ext>
              </a:extLst>
            </p:cNvPr>
            <p:cNvSpPr/>
            <p:nvPr/>
          </p:nvSpPr>
          <p:spPr>
            <a:xfrm rot="16200000">
              <a:off x="2362420" y="5901991"/>
              <a:ext cx="1734206" cy="2209220"/>
            </a:xfrm>
            <a:prstGeom prst="rect">
              <a:avLst/>
            </a:prstGeom>
            <a:solidFill>
              <a:srgbClr val="00FFFF">
                <a:alpha val="12941"/>
              </a:srgbClr>
            </a:solidFill>
            <a:ln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highlight>
                  <a:srgbClr val="00FFFF"/>
                </a:highlight>
              </a:endParaRPr>
            </a:p>
          </p:txBody>
        </p:sp>
        <p:pic>
          <p:nvPicPr>
            <p:cNvPr id="43" name="그림 42" descr="모니터이(가) 표시된 사진&#10;&#10;자동 생성된 설명">
              <a:extLst>
                <a:ext uri="{FF2B5EF4-FFF2-40B4-BE49-F238E27FC236}">
                  <a16:creationId xmlns:a16="http://schemas.microsoft.com/office/drawing/2014/main" id="{847C133E-7053-4DED-BF61-BD2FE6451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17" b="5605"/>
            <a:stretch/>
          </p:blipFill>
          <p:spPr>
            <a:xfrm>
              <a:off x="4607741" y="5064033"/>
              <a:ext cx="2225404" cy="181057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8EE6D043-654E-4B89-AFE9-AE592B2A2DA5}"/>
                </a:ext>
              </a:extLst>
            </p:cNvPr>
            <p:cNvGrpSpPr/>
            <p:nvPr/>
          </p:nvGrpSpPr>
          <p:grpSpPr>
            <a:xfrm>
              <a:off x="4001435" y="6125065"/>
              <a:ext cx="2493258" cy="1880027"/>
              <a:chOff x="3811908" y="4501938"/>
              <a:chExt cx="2493258" cy="1880027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8DABF2F9-2643-4956-8ABA-E5DDDA57F4B4}"/>
                  </a:ext>
                </a:extLst>
              </p:cNvPr>
              <p:cNvGrpSpPr/>
              <p:nvPr/>
            </p:nvGrpSpPr>
            <p:grpSpPr>
              <a:xfrm>
                <a:off x="3811908" y="4501938"/>
                <a:ext cx="269358" cy="1880027"/>
                <a:chOff x="4667601" y="5090418"/>
                <a:chExt cx="354502" cy="3415856"/>
              </a:xfrm>
            </p:grpSpPr>
            <p:sp>
              <p:nvSpPr>
                <p:cNvPr id="40" name="이등변 삼각형 39">
                  <a:extLst>
                    <a:ext uri="{FF2B5EF4-FFF2-40B4-BE49-F238E27FC236}">
                      <a16:creationId xmlns:a16="http://schemas.microsoft.com/office/drawing/2014/main" id="{D4D2F136-2C45-46B6-9413-A6242FAE17A3}"/>
                    </a:ext>
                  </a:extLst>
                </p:cNvPr>
                <p:cNvSpPr/>
                <p:nvPr/>
              </p:nvSpPr>
              <p:spPr>
                <a:xfrm>
                  <a:off x="4672719" y="5090418"/>
                  <a:ext cx="349384" cy="1784732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42" name="이등변 삼각형 41">
                  <a:extLst>
                    <a:ext uri="{FF2B5EF4-FFF2-40B4-BE49-F238E27FC236}">
                      <a16:creationId xmlns:a16="http://schemas.microsoft.com/office/drawing/2014/main" id="{E49E8CE4-AE24-49AD-AFAA-D586BC3EA8DB}"/>
                    </a:ext>
                  </a:extLst>
                </p:cNvPr>
                <p:cNvSpPr/>
                <p:nvPr/>
              </p:nvSpPr>
              <p:spPr>
                <a:xfrm rot="10800000" flipH="1">
                  <a:off x="4667601" y="6876398"/>
                  <a:ext cx="354500" cy="16298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  <p:pic>
            <p:nvPicPr>
              <p:cNvPr id="14" name="그림 13" descr="모니터이(가) 표시된 사진&#10;&#10;자동 생성된 설명">
                <a:extLst>
                  <a:ext uri="{FF2B5EF4-FFF2-40B4-BE49-F238E27FC236}">
                    <a16:creationId xmlns:a16="http://schemas.microsoft.com/office/drawing/2014/main" id="{8CA03867-848D-4291-8316-57321573C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457" b="5495"/>
              <a:stretch/>
            </p:blipFill>
            <p:spPr>
              <a:xfrm>
                <a:off x="4079762" y="4515359"/>
                <a:ext cx="2225404" cy="183209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</p:grpSp>
      <p:pic>
        <p:nvPicPr>
          <p:cNvPr id="51" name="그래픽 50">
            <a:extLst>
              <a:ext uri="{FF2B5EF4-FFF2-40B4-BE49-F238E27FC236}">
                <a16:creationId xmlns:a16="http://schemas.microsoft.com/office/drawing/2014/main" id="{E98BB697-A7FF-4492-94CA-82A714BC6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474" y="7693950"/>
            <a:ext cx="4218411" cy="400050"/>
          </a:xfrm>
          <a:prstGeom prst="rect">
            <a:avLst/>
          </a:prstGeom>
        </p:spPr>
      </p:pic>
      <p:pic>
        <p:nvPicPr>
          <p:cNvPr id="55" name="그래픽 54">
            <a:extLst>
              <a:ext uri="{FF2B5EF4-FFF2-40B4-BE49-F238E27FC236}">
                <a16:creationId xmlns:a16="http://schemas.microsoft.com/office/drawing/2014/main" id="{B93C5D4E-737E-4611-A8C3-EE2217B627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5317" y="6247488"/>
            <a:ext cx="5639332" cy="2090180"/>
          </a:xfrm>
          <a:prstGeom prst="rect">
            <a:avLst/>
          </a:prstGeom>
        </p:spPr>
      </p:pic>
      <p:pic>
        <p:nvPicPr>
          <p:cNvPr id="57" name="그래픽 56">
            <a:extLst>
              <a:ext uri="{FF2B5EF4-FFF2-40B4-BE49-F238E27FC236}">
                <a16:creationId xmlns:a16="http://schemas.microsoft.com/office/drawing/2014/main" id="{8CBF6585-E4C5-442F-B135-A81B039CBE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57669" y="5696827"/>
            <a:ext cx="3384632" cy="4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1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070A5F7-B133-4F09-9007-107A0F8A4701}"/>
              </a:ext>
            </a:extLst>
          </p:cNvPr>
          <p:cNvSpPr/>
          <p:nvPr/>
        </p:nvSpPr>
        <p:spPr>
          <a:xfrm>
            <a:off x="1389463" y="8050153"/>
            <a:ext cx="10801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자체 스트리밍 서버를 개발하고 있으며</a:t>
            </a:r>
            <a:r>
              <a:rPr lang="en-US" altLang="ko-KR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이를 통해 다양한 비즈니스 솔루션으로 활용할 수 있습니다</a:t>
            </a:r>
            <a:r>
              <a:rPr lang="en-US" altLang="ko-KR" sz="16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600" dirty="0">
              <a:solidFill>
                <a:srgbClr val="61616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1404456" cy="7358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2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기아 Light" pitchFamily="50" charset="-127"/>
                <a:ea typeface="기아 Light" pitchFamily="50" charset="-127"/>
              </a:rPr>
              <a:t>SGETHER</a:t>
            </a:r>
            <a:r>
              <a:rPr lang="ko-KR" altLang="en-US" sz="32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기아 Light" pitchFamily="50" charset="-127"/>
                <a:ea typeface="기아 Light" pitchFamily="50" charset="-127"/>
              </a:rPr>
              <a:t>를 통해 할 수 있는 것</a:t>
            </a:r>
            <a:endParaRPr lang="en-US" altLang="ko-KR" sz="3200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기아 Light" pitchFamily="50" charset="-127"/>
              <a:ea typeface="기아 Light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1F384A4-3A94-4B7C-A8A5-AE05A960C766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60343A2-9FBF-495A-A12C-7021D0421EE0}"/>
              </a:ext>
            </a:extLst>
          </p:cNvPr>
          <p:cNvSpPr/>
          <p:nvPr/>
        </p:nvSpPr>
        <p:spPr>
          <a:xfrm>
            <a:off x="474789" y="2726990"/>
            <a:ext cx="11242421" cy="47528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8E362-AA47-4CBE-9497-B1743E940F50}"/>
              </a:ext>
            </a:extLst>
          </p:cNvPr>
          <p:cNvSpPr txBox="1"/>
          <p:nvPr/>
        </p:nvSpPr>
        <p:spPr>
          <a:xfrm>
            <a:off x="802450" y="5410271"/>
            <a:ext cx="337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Private &amp; Biz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23910-977D-43CD-A17C-24AD2DB198C5}"/>
              </a:ext>
            </a:extLst>
          </p:cNvPr>
          <p:cNvSpPr txBox="1"/>
          <p:nvPr/>
        </p:nvSpPr>
        <p:spPr>
          <a:xfrm>
            <a:off x="4402856" y="5395688"/>
            <a:ext cx="3377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e-Sports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3C4D50-031F-4F70-A492-E8F00A372567}"/>
              </a:ext>
            </a:extLst>
          </p:cNvPr>
          <p:cNvSpPr txBox="1"/>
          <p:nvPr/>
        </p:nvSpPr>
        <p:spPr>
          <a:xfrm>
            <a:off x="8003259" y="5410271"/>
            <a:ext cx="3377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MCN &amp; Agency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036F7-E766-48EF-8471-6D4EB8C2D8EE}"/>
              </a:ext>
            </a:extLst>
          </p:cNvPr>
          <p:cNvSpPr txBox="1"/>
          <p:nvPr/>
        </p:nvSpPr>
        <p:spPr>
          <a:xfrm>
            <a:off x="802450" y="5790391"/>
            <a:ext cx="3377094" cy="700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e-Learning / Education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Stock / Shopping</a:t>
            </a:r>
            <a:endParaRPr lang="ko-KR" altLang="en-US" sz="1400" dirty="0">
              <a:solidFill>
                <a:srgbClr val="61616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1" name="Picture 2" descr="shopping liveì ëí ì´ë¯¸ì§ ê²ìê²°ê³¼">
            <a:extLst>
              <a:ext uri="{FF2B5EF4-FFF2-40B4-BE49-F238E27FC236}">
                <a16:creationId xmlns:a16="http://schemas.microsoft.com/office/drawing/2014/main" id="{78A4D82C-BF96-4EF9-A835-828B6A75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84" y="3249727"/>
            <a:ext cx="3377095" cy="191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sports broadcasting mobileì ëí ì´ë¯¸ì§ ê²ìê²°ê³¼">
            <a:extLst>
              <a:ext uri="{FF2B5EF4-FFF2-40B4-BE49-F238E27FC236}">
                <a16:creationId xmlns:a16="http://schemas.microsoft.com/office/drawing/2014/main" id="{F6EA6E32-D47E-4ED7-A025-F17C9C9D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90" y="3242834"/>
            <a:ext cx="3377093" cy="191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mcn broadcastì ëí ì´ë¯¸ì§ ê²ìê²°ê³¼">
            <a:extLst>
              <a:ext uri="{FF2B5EF4-FFF2-40B4-BE49-F238E27FC236}">
                <a16:creationId xmlns:a16="http://schemas.microsoft.com/office/drawing/2014/main" id="{3C73D68E-6250-4A0D-B6FF-8602D3E5F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194" y="3232723"/>
            <a:ext cx="3377093" cy="192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B5106F-94E9-4529-A2BA-1E4967A667E9}"/>
              </a:ext>
            </a:extLst>
          </p:cNvPr>
          <p:cNvSpPr txBox="1"/>
          <p:nvPr/>
        </p:nvSpPr>
        <p:spPr>
          <a:xfrm>
            <a:off x="4456157" y="5790392"/>
            <a:ext cx="3377094" cy="700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Official &amp; Local(Gaming Cafe)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Game League, Tournament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F1E3D6-F328-4173-A266-2A14F2CA7408}"/>
              </a:ext>
            </a:extLst>
          </p:cNvPr>
          <p:cNvSpPr txBox="1"/>
          <p:nvPr/>
        </p:nvSpPr>
        <p:spPr>
          <a:xfrm>
            <a:off x="8027701" y="5807015"/>
            <a:ext cx="3377094" cy="700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Multi-streaming for Influencers, Models and Famous Streamers</a:t>
            </a:r>
          </a:p>
        </p:txBody>
      </p:sp>
    </p:spTree>
    <p:extLst>
      <p:ext uri="{BB962C8B-B14F-4D97-AF65-F5344CB8AC3E}">
        <p14:creationId xmlns:p14="http://schemas.microsoft.com/office/powerpoint/2010/main" val="429053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Company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1404456" cy="7358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2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기아 Light" pitchFamily="50" charset="-127"/>
                <a:ea typeface="기아 Light" pitchFamily="50" charset="-127"/>
              </a:rPr>
              <a:t>Company Info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1F384A4-3A94-4B7C-A8A5-AE05A960C766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2472AD45-D8BF-4308-842A-B66FADA5D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618858"/>
              </p:ext>
            </p:extLst>
          </p:nvPr>
        </p:nvGraphicFramePr>
        <p:xfrm>
          <a:off x="2100385" y="2988168"/>
          <a:ext cx="7782798" cy="3529404"/>
        </p:xfrm>
        <a:graphic>
          <a:graphicData uri="http://schemas.openxmlformats.org/drawingml/2006/table">
            <a:tbl>
              <a:tblPr/>
              <a:tblGrid>
                <a:gridCol w="2739839">
                  <a:extLst>
                    <a:ext uri="{9D8B030D-6E8A-4147-A177-3AD203B41FA5}">
                      <a16:colId xmlns:a16="http://schemas.microsoft.com/office/drawing/2014/main" val="3016084786"/>
                    </a:ext>
                  </a:extLst>
                </a:gridCol>
                <a:gridCol w="5042959">
                  <a:extLst>
                    <a:ext uri="{9D8B030D-6E8A-4147-A177-3AD203B41FA5}">
                      <a16:colId xmlns:a16="http://schemas.microsoft.com/office/drawing/2014/main" val="1010854889"/>
                    </a:ext>
                  </a:extLst>
                </a:gridCol>
              </a:tblGrid>
              <a:tr h="5882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Company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Name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주식회사 </a:t>
                      </a:r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에스지알소프트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0757395"/>
                  </a:ext>
                </a:extLst>
              </a:tr>
              <a:tr h="58823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Date of establishment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2015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</a:t>
                      </a:r>
                    </a:p>
                  </a:txBody>
                  <a:tcPr marL="180975" marR="180975" marT="57460" marB="5746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0660930"/>
                  </a:ext>
                </a:extLst>
              </a:tr>
              <a:tr h="5882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Place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서울시 강남구 </a:t>
                      </a:r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논현로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102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길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55 </a:t>
                      </a:r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액시스소프트빌딩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층</a:t>
                      </a:r>
                    </a:p>
                  </a:txBody>
                  <a:tcPr marL="180975" marR="180975" marT="57460" marB="5746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6715430"/>
                  </a:ext>
                </a:extLst>
              </a:tr>
              <a:tr h="58823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C.E.O</a:t>
                      </a:r>
                    </a:p>
                  </a:txBody>
                  <a:tcPr marL="180975" marR="180975" marT="57460" marB="574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 성 환</a:t>
                      </a:r>
                    </a:p>
                  </a:txBody>
                  <a:tcPr marL="180975" marR="180975" marT="57460" marB="5746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221568"/>
                  </a:ext>
                </a:extLst>
              </a:tr>
              <a:tr h="5882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Employees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1148720"/>
                  </a:ext>
                </a:extLst>
              </a:tr>
              <a:tr h="5882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Capital Stock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\810,000,000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975" marR="180975" marT="57460" marB="5746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7094478"/>
                  </a:ext>
                </a:extLst>
              </a:tr>
            </a:tbl>
          </a:graphicData>
        </a:graphic>
      </p:graphicFrame>
      <p:pic>
        <p:nvPicPr>
          <p:cNvPr id="17" name="Picture 3" descr="F:\회사\사업지원팀\스트릿게이머 로고\에스지알소프트-확정본.png">
            <a:extLst>
              <a:ext uri="{FF2B5EF4-FFF2-40B4-BE49-F238E27FC236}">
                <a16:creationId xmlns:a16="http://schemas.microsoft.com/office/drawing/2014/main" id="{CA1AFD88-590B-4F8E-B1C0-01A981B41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32011" r="33290" b="46288"/>
          <a:stretch/>
        </p:blipFill>
        <p:spPr bwMode="auto">
          <a:xfrm>
            <a:off x="5175518" y="7024641"/>
            <a:ext cx="1439029" cy="68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26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AD79E9-1A9D-4583-ABC0-ADCC63FA9066}"/>
              </a:ext>
            </a:extLst>
          </p:cNvPr>
          <p:cNvSpPr txBox="1"/>
          <p:nvPr/>
        </p:nvSpPr>
        <p:spPr>
          <a:xfrm>
            <a:off x="5299927" y="5588790"/>
            <a:ext cx="54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Thanks!</a:t>
            </a:r>
            <a:endParaRPr lang="ko-KR" altLang="en-US" sz="2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16B69B4-03E0-41B2-B2BB-9F2F2CE52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25" y="411983"/>
            <a:ext cx="1026346" cy="49236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4123B3-A924-48DC-B89A-047E1DCB74EE}"/>
              </a:ext>
            </a:extLst>
          </p:cNvPr>
          <p:cNvSpPr/>
          <p:nvPr/>
        </p:nvSpPr>
        <p:spPr>
          <a:xfrm>
            <a:off x="3589958" y="4966700"/>
            <a:ext cx="5112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Broadcast your own play and communicate with gamers.</a:t>
            </a:r>
            <a:endParaRPr lang="ko-KR" altLang="en-US" sz="1400" b="1" dirty="0">
              <a:solidFill>
                <a:schemeClr val="bg1">
                  <a:lumMod val="6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9" name="그래픽 18">
            <a:extLst>
              <a:ext uri="{FF2B5EF4-FFF2-40B4-BE49-F238E27FC236}">
                <a16:creationId xmlns:a16="http://schemas.microsoft.com/office/drawing/2014/main" id="{B371494A-2AC0-4E00-B9E1-73A73B100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5364" y="2833565"/>
            <a:ext cx="2080210" cy="181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19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070A5F7-B133-4F09-9007-107A0F8A4701}"/>
              </a:ext>
            </a:extLst>
          </p:cNvPr>
          <p:cNvSpPr/>
          <p:nvPr/>
        </p:nvSpPr>
        <p:spPr>
          <a:xfrm>
            <a:off x="674066" y="2137954"/>
            <a:ext cx="10801152" cy="1670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2015. 03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스트리트게이머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beta Open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국내 최초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 게임 라이브 방송 및 실시간 채팅 서비스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스마트폰 화면 캡쳐를 통한 라이브 방송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녹화 및 커뮤니티 공간 제공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2018. 12 ‘</a:t>
            </a:r>
            <a:r>
              <a:rPr lang="ko-KR" altLang="en-US" sz="1400" dirty="0" err="1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스게더’로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브랜드 변경 후 글로벌서비스 시작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2019. 05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글로벌 다운로드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120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돌파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1404456" cy="1228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Share Your Play. Anytime, Anywhere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3200" u="sng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기아 Light" pitchFamily="50" charset="-127"/>
              <a:ea typeface="기아 Light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1F384A4-3A94-4B7C-A8A5-AE05A960C766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665A62F0-8B33-4D6E-BD7A-7CAE5FB89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83" y="4470027"/>
            <a:ext cx="2100257" cy="37337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FE1B678-53D7-4AB9-AD17-46DD94308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72" y="4470027"/>
            <a:ext cx="2100257" cy="373379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B0DDFCC-F7C1-4672-8DDF-9BECC2231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61" y="4470027"/>
            <a:ext cx="2100257" cy="37337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8FEBF19-734A-4BD5-A42A-813D6234F8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50" y="4470027"/>
            <a:ext cx="2100257" cy="373379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60343A2-9FBF-495A-A12C-7021D0421EE0}"/>
              </a:ext>
            </a:extLst>
          </p:cNvPr>
          <p:cNvSpPr/>
          <p:nvPr/>
        </p:nvSpPr>
        <p:spPr>
          <a:xfrm>
            <a:off x="463909" y="4019342"/>
            <a:ext cx="11242421" cy="47528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62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32426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Key Features</a:t>
            </a: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FA145DD-E476-4EBB-B63E-09EB39ABBB91}"/>
              </a:ext>
            </a:extLst>
          </p:cNvPr>
          <p:cNvSpPr/>
          <p:nvPr/>
        </p:nvSpPr>
        <p:spPr>
          <a:xfrm>
            <a:off x="1192201" y="2269908"/>
            <a:ext cx="537292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Functional Features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0F3A2748-D85E-4D31-BB7B-C209165D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4792" y="2288128"/>
            <a:ext cx="352271" cy="371842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CE61D560-F636-4FEA-B1A6-D3B0F8E704D0}"/>
              </a:ext>
            </a:extLst>
          </p:cNvPr>
          <p:cNvSpPr/>
          <p:nvPr/>
        </p:nvSpPr>
        <p:spPr>
          <a:xfrm>
            <a:off x="1192201" y="3115168"/>
            <a:ext cx="868532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스마트폰 화면 캡쳐</a:t>
            </a:r>
          </a:p>
          <a:p>
            <a:pPr>
              <a:lnSpc>
                <a:spcPct val="300000"/>
              </a:lnSpc>
            </a:pP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YouTube, Twitch 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동시 송출</a:t>
            </a:r>
            <a:endParaRPr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300000"/>
              </a:lnSpc>
            </a:pP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실시간 채팅 연동 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 </a:t>
            </a:r>
            <a:r>
              <a:rPr kumimoji="1" lang="en-US" altLang="ko-KR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Youtube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+ Twitch + SGETHER ) </a:t>
            </a:r>
          </a:p>
          <a:p>
            <a:pPr>
              <a:lnSpc>
                <a:spcPct val="300000"/>
              </a:lnSpc>
            </a:pP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자체 후원기능을 통한 보상시스템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(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사탕시스템 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 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현금 및 </a:t>
            </a:r>
            <a:r>
              <a:rPr kumimoji="1" lang="ko-KR" alt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기프티콘으로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교환 가능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</a:p>
          <a:p>
            <a:pPr>
              <a:lnSpc>
                <a:spcPct val="300000"/>
              </a:lnSpc>
            </a:pPr>
            <a:r>
              <a:rPr kumimoji="1" lang="ko-KR" alt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스트리머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랭킹 시스템</a:t>
            </a:r>
            <a:endParaRPr kumimoji="1" lang="en-US" altLang="ko-KR" sz="16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스티커 채팅</a:t>
            </a:r>
            <a:endParaRPr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F0E0DA5E-4C53-4836-818D-D30DF4ADE984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AC4786D-D855-4D17-ADA3-7EEFED657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3486737"/>
            <a:ext cx="322668" cy="322668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2CAB56F-BB33-43F8-A01B-F40CB6463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4244293"/>
            <a:ext cx="322668" cy="322668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7013F7EA-831D-412D-A20D-0FE150DDE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4945739"/>
            <a:ext cx="322668" cy="32266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B94C6AAD-BEAE-42F2-89B1-1E5E05393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5647185"/>
            <a:ext cx="322668" cy="322668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FE72C5B3-910A-4C53-9FE3-ACA46E025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6404741"/>
            <a:ext cx="322668" cy="322668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F84CCF6A-94B2-4DDD-AD76-2C5FEDBD7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7162297"/>
            <a:ext cx="322668" cy="3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8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32426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Key Features</a:t>
            </a: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②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FA145DD-E476-4EBB-B63E-09EB39ABBB91}"/>
              </a:ext>
            </a:extLst>
          </p:cNvPr>
          <p:cNvSpPr/>
          <p:nvPr/>
        </p:nvSpPr>
        <p:spPr>
          <a:xfrm>
            <a:off x="1192201" y="2269908"/>
            <a:ext cx="537292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Technical Features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0F3A2748-D85E-4D31-BB7B-C209165D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4792" y="2288128"/>
            <a:ext cx="352271" cy="371842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CE61D560-F636-4FEA-B1A6-D3B0F8E704D0}"/>
              </a:ext>
            </a:extLst>
          </p:cNvPr>
          <p:cNvSpPr/>
          <p:nvPr/>
        </p:nvSpPr>
        <p:spPr>
          <a:xfrm>
            <a:off x="1196028" y="3115168"/>
            <a:ext cx="7160299" cy="357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자체 스트리밍 서버 불필요</a:t>
            </a:r>
            <a:endParaRPr kumimoji="1" lang="en-US" altLang="ko-KR" sz="16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네트워크 비용 절감 및 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SNS 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연동이 쉬움</a:t>
            </a:r>
            <a:endParaRPr kumimoji="1" lang="en-US" altLang="ko-KR" sz="16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카메라 방송을 통한 일상방송도 가능</a:t>
            </a:r>
            <a:endParaRPr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300000"/>
              </a:lnSpc>
            </a:pP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PC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용 스튜디오 솔루션 제공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 (</a:t>
            </a:r>
            <a:r>
              <a:rPr kumimoji="1" lang="en-US" altLang="ko-KR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Xsplit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kumimoji="1" lang="ko-KR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활용</a:t>
            </a:r>
            <a:r>
              <a:rPr kumimoji="1" lang="en-US" altLang="ko-K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endParaRPr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300000"/>
              </a:lnSpc>
            </a:pP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1A689B6C-E835-4604-9ED6-9B0C7D0C6415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래픽 7">
            <a:extLst>
              <a:ext uri="{FF2B5EF4-FFF2-40B4-BE49-F238E27FC236}">
                <a16:creationId xmlns:a16="http://schemas.microsoft.com/office/drawing/2014/main" id="{7598FE85-DCA9-469F-9A90-FE11CD064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3506565"/>
            <a:ext cx="322668" cy="322668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A56CFA48-0941-43D8-9598-D0103FC20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4249155"/>
            <a:ext cx="322668" cy="322668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FF56335-09C3-4655-A6C4-61ACEDAC1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4941537"/>
            <a:ext cx="322668" cy="322668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254D3FB7-3D0A-4BB2-8F70-E6BB047B7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92" y="5680966"/>
            <a:ext cx="322668" cy="3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7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070A5F7-B133-4F09-9007-107A0F8A4701}"/>
              </a:ext>
            </a:extLst>
          </p:cNvPr>
          <p:cNvSpPr/>
          <p:nvPr/>
        </p:nvSpPr>
        <p:spPr>
          <a:xfrm>
            <a:off x="674066" y="2137954"/>
            <a:ext cx="10801152" cy="1024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2019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글로벌다운로드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120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돌파</a:t>
            </a:r>
            <a:endParaRPr lang="en-US" altLang="ko-KR" sz="1400" dirty="0">
              <a:solidFill>
                <a:srgbClr val="61616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평균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4.0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높은 평점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(※ Google Featured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조건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평점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4.0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이상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구글스토어 ‘동영상 플레이어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편집기’ 매출 부문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Top 10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(2018. 1Q 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부문 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</a:t>
            </a:r>
            <a:r>
              <a:rPr lang="en-US" altLang="ko-KR" sz="14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44585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서비스 지표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1F384A4-3A94-4B7C-A8A5-AE05A960C766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60343A2-9FBF-495A-A12C-7021D0421EE0}"/>
              </a:ext>
            </a:extLst>
          </p:cNvPr>
          <p:cNvSpPr/>
          <p:nvPr/>
        </p:nvSpPr>
        <p:spPr>
          <a:xfrm>
            <a:off x="463909" y="3376252"/>
            <a:ext cx="11242421" cy="539596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D2C64-B025-4C01-8CF6-E9B7916C253D}"/>
              </a:ext>
            </a:extLst>
          </p:cNvPr>
          <p:cNvSpPr txBox="1"/>
          <p:nvPr/>
        </p:nvSpPr>
        <p:spPr>
          <a:xfrm>
            <a:off x="8727600" y="632163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MAU</a:t>
            </a:r>
            <a:endParaRPr lang="ko-KR" altLang="en-US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39C2A9-EA51-4A89-983C-B28E5B43DCF0}"/>
              </a:ext>
            </a:extLst>
          </p:cNvPr>
          <p:cNvSpPr txBox="1"/>
          <p:nvPr/>
        </p:nvSpPr>
        <p:spPr>
          <a:xfrm>
            <a:off x="5484588" y="626268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Grade</a:t>
            </a:r>
            <a:endParaRPr lang="ko-KR" altLang="en-US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CC4772-0561-418D-BDD7-E5871640D1A5}"/>
              </a:ext>
            </a:extLst>
          </p:cNvPr>
          <p:cNvSpPr txBox="1"/>
          <p:nvPr/>
        </p:nvSpPr>
        <p:spPr>
          <a:xfrm>
            <a:off x="2028845" y="6220825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Downloads</a:t>
            </a:r>
            <a:endParaRPr lang="ko-KR" altLang="en-US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CCF730B-1BF7-4A6D-BB90-1632A1F1F81E}"/>
              </a:ext>
            </a:extLst>
          </p:cNvPr>
          <p:cNvGrpSpPr/>
          <p:nvPr/>
        </p:nvGrpSpPr>
        <p:grpSpPr>
          <a:xfrm>
            <a:off x="1577801" y="3687558"/>
            <a:ext cx="2398136" cy="2324100"/>
            <a:chOff x="1577801" y="4802424"/>
            <a:chExt cx="2398136" cy="2324100"/>
          </a:xfrm>
        </p:grpSpPr>
        <p:pic>
          <p:nvPicPr>
            <p:cNvPr id="21" name="그래픽 20">
              <a:extLst>
                <a:ext uri="{FF2B5EF4-FFF2-40B4-BE49-F238E27FC236}">
                  <a16:creationId xmlns:a16="http://schemas.microsoft.com/office/drawing/2014/main" id="{745613CD-9C0B-4C31-9A27-1D8CB35C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77801" y="4802424"/>
              <a:ext cx="2324100" cy="2324100"/>
            </a:xfrm>
            <a:prstGeom prst="rect">
              <a:avLst/>
            </a:prstGeom>
          </p:spPr>
        </p:pic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8101E6F8-93CD-4CF2-93D2-8CA8369E8CC8}"/>
                </a:ext>
              </a:extLst>
            </p:cNvPr>
            <p:cNvSpPr/>
            <p:nvPr/>
          </p:nvSpPr>
          <p:spPr>
            <a:xfrm>
              <a:off x="1651837" y="5833323"/>
              <a:ext cx="23241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1,200,000</a:t>
              </a:r>
              <a:endParaRPr lang="ko-KR" altLang="en-US" sz="3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F7A7C66-F56E-4EF1-9F93-536796118585}"/>
              </a:ext>
            </a:extLst>
          </p:cNvPr>
          <p:cNvGrpSpPr/>
          <p:nvPr/>
        </p:nvGrpSpPr>
        <p:grpSpPr>
          <a:xfrm>
            <a:off x="4751256" y="3743768"/>
            <a:ext cx="3082137" cy="2324100"/>
            <a:chOff x="4659938" y="4858634"/>
            <a:chExt cx="3082137" cy="2324100"/>
          </a:xfrm>
        </p:grpSpPr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46405257-0E5C-406E-B3AB-2A4D80F13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59938" y="4858634"/>
              <a:ext cx="2324100" cy="2324100"/>
            </a:xfrm>
            <a:prstGeom prst="rect">
              <a:avLst/>
            </a:prstGeom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C1F08CBD-9A19-495F-8A1C-CBBB82350799}"/>
                </a:ext>
              </a:extLst>
            </p:cNvPr>
            <p:cNvSpPr/>
            <p:nvPr/>
          </p:nvSpPr>
          <p:spPr>
            <a:xfrm>
              <a:off x="5417975" y="5833323"/>
              <a:ext cx="23241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4.0</a:t>
              </a:r>
              <a:endParaRPr lang="ko-KR" altLang="en-US" sz="3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3C25DDAA-3A1E-4CBE-8466-45124DA54F6D}"/>
              </a:ext>
            </a:extLst>
          </p:cNvPr>
          <p:cNvGrpSpPr/>
          <p:nvPr/>
        </p:nvGrpSpPr>
        <p:grpSpPr>
          <a:xfrm>
            <a:off x="7907429" y="3792899"/>
            <a:ext cx="2608733" cy="2324100"/>
            <a:chOff x="7907429" y="4797852"/>
            <a:chExt cx="2608733" cy="2324100"/>
          </a:xfrm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3C079362-8919-4095-BE25-1D6738698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07429" y="4797852"/>
              <a:ext cx="2324100" cy="2324100"/>
            </a:xfrm>
            <a:prstGeom prst="rect">
              <a:avLst/>
            </a:prstGeom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DCE592B-16F0-408B-8888-3708D6673493}"/>
                </a:ext>
              </a:extLst>
            </p:cNvPr>
            <p:cNvSpPr/>
            <p:nvPr/>
          </p:nvSpPr>
          <p:spPr>
            <a:xfrm>
              <a:off x="8192062" y="5835044"/>
              <a:ext cx="23241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100,000</a:t>
              </a:r>
              <a:endParaRPr lang="ko-KR" altLang="en-US" sz="3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DCD6721-A126-4605-A93D-808968305CB8}"/>
              </a:ext>
            </a:extLst>
          </p:cNvPr>
          <p:cNvSpPr/>
          <p:nvPr/>
        </p:nvSpPr>
        <p:spPr>
          <a:xfrm>
            <a:off x="5578038" y="5571496"/>
            <a:ext cx="88806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40,875</a:t>
            </a:r>
            <a:endParaRPr lang="ko-KR" altLang="en-US" sz="16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D95C178F-DB91-4730-8FB8-0660ABFF9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14043" y="5646072"/>
            <a:ext cx="190500" cy="180975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2A7882D8-C307-4DFA-B547-D380DF2B5365}"/>
              </a:ext>
            </a:extLst>
          </p:cNvPr>
          <p:cNvGrpSpPr/>
          <p:nvPr/>
        </p:nvGrpSpPr>
        <p:grpSpPr>
          <a:xfrm>
            <a:off x="3707696" y="7189354"/>
            <a:ext cx="2498566" cy="1102496"/>
            <a:chOff x="3338441" y="7199495"/>
            <a:chExt cx="2498566" cy="1102496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25993667-B60E-4ABF-BFB4-2FA6DDAFBA70}"/>
                </a:ext>
              </a:extLst>
            </p:cNvPr>
            <p:cNvSpPr/>
            <p:nvPr/>
          </p:nvSpPr>
          <p:spPr>
            <a:xfrm>
              <a:off x="3512907" y="7199495"/>
              <a:ext cx="232410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ko-KR" sz="3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2,000</a:t>
              </a:r>
              <a:endParaRPr lang="ko-KR" altLang="en-US" sz="3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EE15065-4C97-45CC-8284-065089EEDF86}"/>
                </a:ext>
              </a:extLst>
            </p:cNvPr>
            <p:cNvSpPr txBox="1"/>
            <p:nvPr/>
          </p:nvSpPr>
          <p:spPr>
            <a:xfrm>
              <a:off x="3452619" y="7994214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61616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algn="ctr"/>
              <a:r>
                <a:rPr lang="en-US" altLang="ko-KR" sz="1400" dirty="0"/>
                <a:t>Daily Live</a:t>
              </a:r>
              <a:endParaRPr lang="ko-KR" altLang="en-US" sz="1400" dirty="0"/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14257F2E-2BAE-45C9-B902-6422D4FECCE5}"/>
                </a:ext>
              </a:extLst>
            </p:cNvPr>
            <p:cNvCxnSpPr>
              <a:cxnSpLocks/>
            </p:cNvCxnSpPr>
            <p:nvPr/>
          </p:nvCxnSpPr>
          <p:spPr>
            <a:xfrm>
              <a:off x="3338441" y="7784780"/>
              <a:ext cx="1596507" cy="169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150CAFC0-3D32-4E6A-9382-01D52DA6D2C0}"/>
              </a:ext>
            </a:extLst>
          </p:cNvPr>
          <p:cNvGrpSpPr/>
          <p:nvPr/>
        </p:nvGrpSpPr>
        <p:grpSpPr>
          <a:xfrm>
            <a:off x="5761724" y="7186604"/>
            <a:ext cx="3307755" cy="1100580"/>
            <a:chOff x="5194046" y="7186604"/>
            <a:chExt cx="3307755" cy="1100580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6971E245-9C3B-49F6-BE24-CCA1D727C140}"/>
                </a:ext>
              </a:extLst>
            </p:cNvPr>
            <p:cNvSpPr/>
            <p:nvPr/>
          </p:nvSpPr>
          <p:spPr>
            <a:xfrm>
              <a:off x="6177701" y="7186604"/>
              <a:ext cx="232410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ko-KR" sz="3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1,000</a:t>
              </a:r>
              <a:endParaRPr lang="ko-KR" altLang="en-US" sz="3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472C4B-0C2D-4E6E-AB2D-D492F752C07E}"/>
                </a:ext>
              </a:extLst>
            </p:cNvPr>
            <p:cNvSpPr txBox="1"/>
            <p:nvPr/>
          </p:nvSpPr>
          <p:spPr>
            <a:xfrm>
              <a:off x="5194046" y="7979407"/>
              <a:ext cx="32525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61616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algn="ctr"/>
              <a:r>
                <a:rPr lang="en-US" altLang="ko-KR" sz="1400" dirty="0"/>
                <a:t>Daily APP Downloads</a:t>
              </a:r>
              <a:endParaRPr lang="ko-KR" altLang="en-US" sz="1400" dirty="0"/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F490B794-1CA4-4055-9A44-28A28E30016E}"/>
                </a:ext>
              </a:extLst>
            </p:cNvPr>
            <p:cNvCxnSpPr>
              <a:cxnSpLocks/>
            </p:cNvCxnSpPr>
            <p:nvPr/>
          </p:nvCxnSpPr>
          <p:spPr>
            <a:xfrm>
              <a:off x="6022072" y="7784780"/>
              <a:ext cx="1596507" cy="169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861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>
            <a:extLst>
              <a:ext uri="{FF2B5EF4-FFF2-40B4-BE49-F238E27FC236}">
                <a16:creationId xmlns:a16="http://schemas.microsoft.com/office/drawing/2014/main" id="{F346C8F6-0902-4847-BE7D-0A1AAF61FC75}"/>
              </a:ext>
            </a:extLst>
          </p:cNvPr>
          <p:cNvGrpSpPr/>
          <p:nvPr/>
        </p:nvGrpSpPr>
        <p:grpSpPr>
          <a:xfrm>
            <a:off x="7595600" y="3355125"/>
            <a:ext cx="2928765" cy="4557629"/>
            <a:chOff x="6749512" y="3119056"/>
            <a:chExt cx="3300616" cy="5136287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A2280F3-42F1-41B4-8061-F317658C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9512" y="3119056"/>
              <a:ext cx="2721227" cy="5000009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76A468F2-1F8E-4BAA-83C0-AF89518D4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22" b="5364"/>
            <a:stretch/>
          </p:blipFill>
          <p:spPr>
            <a:xfrm>
              <a:off x="6874177" y="3462888"/>
              <a:ext cx="2500934" cy="4448624"/>
            </a:xfrm>
            <a:prstGeom prst="rect">
              <a:avLst/>
            </a:prstGeom>
          </p:spPr>
        </p:pic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3741740-3EA2-4BCD-A3A4-1725ECA152CD}"/>
                </a:ext>
              </a:extLst>
            </p:cNvPr>
            <p:cNvSpPr/>
            <p:nvPr/>
          </p:nvSpPr>
          <p:spPr>
            <a:xfrm rot="16200000">
              <a:off x="6218826" y="5969781"/>
              <a:ext cx="2390841" cy="913296"/>
            </a:xfrm>
            <a:prstGeom prst="rect">
              <a:avLst/>
            </a:prstGeom>
            <a:solidFill>
              <a:srgbClr val="00FFFF">
                <a:alpha val="12941"/>
              </a:srgbClr>
            </a:solidFill>
            <a:ln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highlight>
                  <a:srgbClr val="00FFFF"/>
                </a:highlight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4C94E28-7EF5-46BF-86A7-6EBE773DEDCC}"/>
                </a:ext>
              </a:extLst>
            </p:cNvPr>
            <p:cNvGrpSpPr/>
            <p:nvPr/>
          </p:nvGrpSpPr>
          <p:grpSpPr>
            <a:xfrm>
              <a:off x="8078981" y="4336560"/>
              <a:ext cx="1971147" cy="3918783"/>
              <a:chOff x="8185115" y="4064034"/>
              <a:chExt cx="2231131" cy="4435652"/>
            </a:xfrm>
          </p:grpSpPr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3E9A4999-043D-41DE-921D-5D4AB03FF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37317" y="4064034"/>
                <a:ext cx="1778929" cy="438741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20" name="이등변 삼각형 19">
                <a:extLst>
                  <a:ext uri="{FF2B5EF4-FFF2-40B4-BE49-F238E27FC236}">
                    <a16:creationId xmlns:a16="http://schemas.microsoft.com/office/drawing/2014/main" id="{5656D556-F7DC-44EF-8CD7-C544D2989F57}"/>
                  </a:ext>
                </a:extLst>
              </p:cNvPr>
              <p:cNvSpPr/>
              <p:nvPr/>
            </p:nvSpPr>
            <p:spPr>
              <a:xfrm>
                <a:off x="8191644" y="4142400"/>
                <a:ext cx="445676" cy="2276615"/>
              </a:xfrm>
              <a:prstGeom prst="triangle">
                <a:avLst>
                  <a:gd name="adj" fmla="val 10000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이등변 삼각형 21">
                <a:extLst>
                  <a:ext uri="{FF2B5EF4-FFF2-40B4-BE49-F238E27FC236}">
                    <a16:creationId xmlns:a16="http://schemas.microsoft.com/office/drawing/2014/main" id="{5FA74E15-4C57-435E-82DC-DBE3CCCCBFA2}"/>
                  </a:ext>
                </a:extLst>
              </p:cNvPr>
              <p:cNvSpPr/>
              <p:nvPr/>
            </p:nvSpPr>
            <p:spPr>
              <a:xfrm rot="10800000" flipH="1">
                <a:off x="8185115" y="6420606"/>
                <a:ext cx="452202" cy="2079080"/>
              </a:xfrm>
              <a:prstGeom prst="triangle">
                <a:avLst>
                  <a:gd name="adj" fmla="val 10000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0738741" cy="120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  <a:r>
              <a:rPr lang="en-US" altLang="ko-KR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1. 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복수의 서비스로 동시 송출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(YouTube, Twitch)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C226F3E9-5D90-442F-85FF-AEF849B43A97}"/>
              </a:ext>
            </a:extLst>
          </p:cNvPr>
          <p:cNvGrpSpPr/>
          <p:nvPr/>
        </p:nvGrpSpPr>
        <p:grpSpPr>
          <a:xfrm>
            <a:off x="1309544" y="3356885"/>
            <a:ext cx="3516982" cy="4404017"/>
            <a:chOff x="1745179" y="3119058"/>
            <a:chExt cx="3992932" cy="5000009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2CACB9F-4FBB-4632-9C42-D8B60BAB0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6611" y="3119058"/>
              <a:ext cx="2721227" cy="500000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18BB238-C19B-442D-BB76-1F5E2609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3873" y="3462888"/>
              <a:ext cx="2521550" cy="4482754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490A44F-C534-4408-B74B-649ACE8B359C}"/>
                </a:ext>
              </a:extLst>
            </p:cNvPr>
            <p:cNvSpPr/>
            <p:nvPr/>
          </p:nvSpPr>
          <p:spPr>
            <a:xfrm>
              <a:off x="2429089" y="6216606"/>
              <a:ext cx="2504859" cy="753627"/>
            </a:xfrm>
            <a:prstGeom prst="rect">
              <a:avLst/>
            </a:prstGeom>
            <a:solidFill>
              <a:srgbClr val="00FFFF">
                <a:alpha val="12941"/>
              </a:srgbClr>
            </a:solidFill>
            <a:ln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highlight>
                  <a:srgbClr val="00FFFF"/>
                </a:highlight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21B5A13D-56E6-4FC5-B236-554751E58EDD}"/>
                </a:ext>
              </a:extLst>
            </p:cNvPr>
            <p:cNvGrpSpPr/>
            <p:nvPr/>
          </p:nvGrpSpPr>
          <p:grpSpPr>
            <a:xfrm rot="16200000">
              <a:off x="3533714" y="4279546"/>
              <a:ext cx="242024" cy="3640637"/>
              <a:chOff x="4079314" y="4054806"/>
              <a:chExt cx="452213" cy="4377360"/>
            </a:xfrm>
          </p:grpSpPr>
          <p:sp>
            <p:nvSpPr>
              <p:cNvPr id="26" name="이등변 삼각형 25">
                <a:extLst>
                  <a:ext uri="{FF2B5EF4-FFF2-40B4-BE49-F238E27FC236}">
                    <a16:creationId xmlns:a16="http://schemas.microsoft.com/office/drawing/2014/main" id="{D5473469-FB2C-46D5-BAC1-32E1F3766041}"/>
                  </a:ext>
                </a:extLst>
              </p:cNvPr>
              <p:cNvSpPr/>
              <p:nvPr/>
            </p:nvSpPr>
            <p:spPr>
              <a:xfrm>
                <a:off x="4085852" y="4054806"/>
                <a:ext cx="445675" cy="2293188"/>
              </a:xfrm>
              <a:prstGeom prst="triangle">
                <a:avLst>
                  <a:gd name="adj" fmla="val 10000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7" name="이등변 삼각형 26">
                <a:extLst>
                  <a:ext uri="{FF2B5EF4-FFF2-40B4-BE49-F238E27FC236}">
                    <a16:creationId xmlns:a16="http://schemas.microsoft.com/office/drawing/2014/main" id="{CE074E86-CC2C-438D-9156-C42FDE0D0136}"/>
                  </a:ext>
                </a:extLst>
              </p:cNvPr>
              <p:cNvSpPr/>
              <p:nvPr/>
            </p:nvSpPr>
            <p:spPr>
              <a:xfrm rot="10800000" flipH="1">
                <a:off x="4079314" y="6347995"/>
                <a:ext cx="452201" cy="2084171"/>
              </a:xfrm>
              <a:prstGeom prst="triangle">
                <a:avLst>
                  <a:gd name="adj" fmla="val 10000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47913BA6-0F06-417F-A11E-B71F805F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5179" y="4577428"/>
              <a:ext cx="3992932" cy="141227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92CBB728-C106-40DD-B1C2-2CC067685617}"/>
              </a:ext>
            </a:extLst>
          </p:cNvPr>
          <p:cNvSpPr/>
          <p:nvPr/>
        </p:nvSpPr>
        <p:spPr>
          <a:xfrm>
            <a:off x="1757705" y="8270414"/>
            <a:ext cx="252680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Streaming Settings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07852769-4BCB-43A1-8DC2-DBA77C38B4C1}"/>
              </a:ext>
            </a:extLst>
          </p:cNvPr>
          <p:cNvSpPr/>
          <p:nvPr/>
        </p:nvSpPr>
        <p:spPr>
          <a:xfrm>
            <a:off x="7097487" y="8253152"/>
            <a:ext cx="38539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en-US" altLang="ko-KR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Show multi-service chat</a:t>
            </a:r>
            <a:endParaRPr lang="ko-KR" altLang="en-US" sz="1400" b="1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7DB851FE-20DC-487A-BDE6-CE31F0E765F3}"/>
              </a:ext>
            </a:extLst>
          </p:cNvPr>
          <p:cNvSpPr/>
          <p:nvPr/>
        </p:nvSpPr>
        <p:spPr>
          <a:xfrm>
            <a:off x="434446" y="3009420"/>
            <a:ext cx="5433236" cy="575121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29A56FE-A1E2-4A93-8756-FB49C440EDF4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F57BCA5D-C3C0-4650-A04C-B9759A878205}"/>
              </a:ext>
            </a:extLst>
          </p:cNvPr>
          <p:cNvSpPr/>
          <p:nvPr/>
        </p:nvSpPr>
        <p:spPr>
          <a:xfrm>
            <a:off x="6324321" y="3000188"/>
            <a:ext cx="5382010" cy="575121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D982EB6E-6FEE-44CD-9C20-E2DA9F1E7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521" y="7637670"/>
            <a:ext cx="4218411" cy="400050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49DBE437-F107-4629-8439-07107D0FF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8352" y="7610208"/>
            <a:ext cx="3989857" cy="400050"/>
          </a:xfrm>
          <a:prstGeom prst="rect">
            <a:avLst/>
          </a:prstGeom>
        </p:spPr>
      </p:pic>
      <p:pic>
        <p:nvPicPr>
          <p:cNvPr id="40" name="그래픽 39">
            <a:extLst>
              <a:ext uri="{FF2B5EF4-FFF2-40B4-BE49-F238E27FC236}">
                <a16:creationId xmlns:a16="http://schemas.microsoft.com/office/drawing/2014/main" id="{4583D9ED-AAD8-4670-B131-73EBC2802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2109" y="7703385"/>
            <a:ext cx="3242720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0738741" cy="120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  <a:r>
              <a:rPr lang="en-US" altLang="ko-KR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2-1. 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사탕 시스템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자체 기부기능을 통한 리워드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A2280F3-42F1-41B4-8061-F317658CA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388" y="3355125"/>
            <a:ext cx="2414651" cy="44367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2CACB9F-4FBB-4632-9C42-D8B60BAB0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92" y="3356885"/>
            <a:ext cx="2396862" cy="4404017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92CBB728-C106-40DD-B1C2-2CC067685617}"/>
              </a:ext>
            </a:extLst>
          </p:cNvPr>
          <p:cNvSpPr/>
          <p:nvPr/>
        </p:nvSpPr>
        <p:spPr>
          <a:xfrm>
            <a:off x="1635260" y="8270414"/>
            <a:ext cx="252680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스트리머에게</a:t>
            </a: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사탕 보내기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07852769-4BCB-43A1-8DC2-DBA77C38B4C1}"/>
              </a:ext>
            </a:extLst>
          </p:cNvPr>
          <p:cNvSpPr/>
          <p:nvPr/>
        </p:nvSpPr>
        <p:spPr>
          <a:xfrm>
            <a:off x="7172424" y="8253152"/>
            <a:ext cx="38539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ko-KR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아이템 스토어</a:t>
            </a:r>
            <a:endParaRPr lang="ko-KR" altLang="en-US" sz="1400" b="1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29A56FE-A1E2-4A93-8756-FB49C440EDF4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래픽 37">
            <a:extLst>
              <a:ext uri="{FF2B5EF4-FFF2-40B4-BE49-F238E27FC236}">
                <a16:creationId xmlns:a16="http://schemas.microsoft.com/office/drawing/2014/main" id="{D982EB6E-6FEE-44CD-9C20-E2DA9F1E7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585" y="7567308"/>
            <a:ext cx="4218411" cy="400050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49DBE437-F107-4629-8439-07107D0FF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3916" y="7590112"/>
            <a:ext cx="3989857" cy="40005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B97EAA7-E850-4C1E-B6FB-B49A1F23DE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73" y="3637497"/>
            <a:ext cx="2213536" cy="393517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4B2E62D-D002-4343-B7F2-C7A27C43E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341" y="6371920"/>
            <a:ext cx="2884284" cy="163833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D15E9C94-E0F4-4234-953A-E6B0EB3E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0423" y="7800454"/>
            <a:ext cx="3947396" cy="40005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3470892-9600-4950-A494-37F682CBA05B}"/>
              </a:ext>
            </a:extLst>
          </p:cNvPr>
          <p:cNvSpPr/>
          <p:nvPr/>
        </p:nvSpPr>
        <p:spPr>
          <a:xfrm>
            <a:off x="434446" y="3009420"/>
            <a:ext cx="5433236" cy="575121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86425EB9-F2C8-4C86-ADD0-8FEEF2A34511}"/>
              </a:ext>
            </a:extLst>
          </p:cNvPr>
          <p:cNvSpPr/>
          <p:nvPr/>
        </p:nvSpPr>
        <p:spPr>
          <a:xfrm>
            <a:off x="6324321" y="3000188"/>
            <a:ext cx="5382010" cy="575121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8" name="연결선: 꺾임 47">
            <a:extLst>
              <a:ext uri="{FF2B5EF4-FFF2-40B4-BE49-F238E27FC236}">
                <a16:creationId xmlns:a16="http://schemas.microsoft.com/office/drawing/2014/main" id="{1CDBD352-EA25-4E85-A56C-C1BA741D0A48}"/>
              </a:ext>
            </a:extLst>
          </p:cNvPr>
          <p:cNvCxnSpPr>
            <a:cxnSpLocks/>
          </p:cNvCxnSpPr>
          <p:nvPr/>
        </p:nvCxnSpPr>
        <p:spPr>
          <a:xfrm>
            <a:off x="3160151" y="6128087"/>
            <a:ext cx="902648" cy="461407"/>
          </a:xfrm>
          <a:prstGeom prst="bentConnector2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그림 53">
            <a:extLst>
              <a:ext uri="{FF2B5EF4-FFF2-40B4-BE49-F238E27FC236}">
                <a16:creationId xmlns:a16="http://schemas.microsoft.com/office/drawing/2014/main" id="{13AE6A5B-AB52-42B1-A792-A9E4335B7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82" y="3637497"/>
            <a:ext cx="2255710" cy="4010151"/>
          </a:xfrm>
          <a:prstGeom prst="rect">
            <a:avLst/>
          </a:prstGeom>
        </p:spPr>
      </p:pic>
      <p:pic>
        <p:nvPicPr>
          <p:cNvPr id="56" name="그래픽 55">
            <a:extLst>
              <a:ext uri="{FF2B5EF4-FFF2-40B4-BE49-F238E27FC236}">
                <a16:creationId xmlns:a16="http://schemas.microsoft.com/office/drawing/2014/main" id="{EBF59ED6-8B37-4D55-A938-AAA8D7D65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5548" y="4026545"/>
            <a:ext cx="1956327" cy="1956327"/>
          </a:xfrm>
          <a:prstGeom prst="rect">
            <a:avLst/>
          </a:prstGeom>
        </p:spPr>
      </p:pic>
      <p:pic>
        <p:nvPicPr>
          <p:cNvPr id="58" name="그래픽 57">
            <a:extLst>
              <a:ext uri="{FF2B5EF4-FFF2-40B4-BE49-F238E27FC236}">
                <a16:creationId xmlns:a16="http://schemas.microsoft.com/office/drawing/2014/main" id="{37F57F5E-96FF-4B4E-B09F-E36CD2645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9538" y="7858581"/>
            <a:ext cx="1308801" cy="250827"/>
          </a:xfrm>
          <a:prstGeom prst="rect">
            <a:avLst/>
          </a:prstGeom>
        </p:spPr>
      </p:pic>
      <p:pic>
        <p:nvPicPr>
          <p:cNvPr id="57" name="그래픽 56">
            <a:extLst>
              <a:ext uri="{FF2B5EF4-FFF2-40B4-BE49-F238E27FC236}">
                <a16:creationId xmlns:a16="http://schemas.microsoft.com/office/drawing/2014/main" id="{BD176CAA-2C68-4A19-AB33-9ABFB26649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02740" y="6642793"/>
            <a:ext cx="1355647" cy="1355647"/>
          </a:xfrm>
          <a:prstGeom prst="rect">
            <a:avLst/>
          </a:prstGeom>
        </p:spPr>
      </p:pic>
      <p:pic>
        <p:nvPicPr>
          <p:cNvPr id="59" name="그래픽 58">
            <a:extLst>
              <a:ext uri="{FF2B5EF4-FFF2-40B4-BE49-F238E27FC236}">
                <a16:creationId xmlns:a16="http://schemas.microsoft.com/office/drawing/2014/main" id="{3155B72C-4335-4DFC-9214-04E96CFA0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36009">
            <a:off x="10482478" y="5965739"/>
            <a:ext cx="704850" cy="742950"/>
          </a:xfrm>
          <a:prstGeom prst="rect">
            <a:avLst/>
          </a:prstGeom>
        </p:spPr>
      </p:pic>
      <p:pic>
        <p:nvPicPr>
          <p:cNvPr id="61" name="그래픽 60">
            <a:extLst>
              <a:ext uri="{FF2B5EF4-FFF2-40B4-BE49-F238E27FC236}">
                <a16:creationId xmlns:a16="http://schemas.microsoft.com/office/drawing/2014/main" id="{22327413-D2C4-4003-A075-60FFD7D9A3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977" y="5296955"/>
            <a:ext cx="403045" cy="4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5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0738741" cy="120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  <a:r>
              <a:rPr lang="en-US" altLang="ko-KR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2-2. </a:t>
            </a:r>
          </a:p>
          <a:p>
            <a:pPr lvl="0">
              <a:lnSpc>
                <a:spcPct val="150000"/>
              </a:lnSpc>
            </a:pPr>
            <a:r>
              <a:rPr lang="ko-KR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사탕 시스템</a:t>
            </a:r>
            <a:r>
              <a:rPr lang="en-US" altLang="ko-KR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자체 기부기능을 통한 리워드</a:t>
            </a:r>
            <a:r>
              <a:rPr lang="en-US" altLang="ko-K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en-US" altLang="ko-K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A2280F3-42F1-41B4-8061-F317658CA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388" y="3355125"/>
            <a:ext cx="2414651" cy="44367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2CACB9F-4FBB-4632-9C42-D8B60BAB0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06" y="3356885"/>
            <a:ext cx="2396862" cy="4404017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92CBB728-C106-40DD-B1C2-2CC067685617}"/>
              </a:ext>
            </a:extLst>
          </p:cNvPr>
          <p:cNvSpPr/>
          <p:nvPr/>
        </p:nvSpPr>
        <p:spPr>
          <a:xfrm>
            <a:off x="1635260" y="8270414"/>
            <a:ext cx="28864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현금 환전</a:t>
            </a:r>
            <a:endParaRPr lang="en-US" altLang="ko-KR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07852769-4BCB-43A1-8DC2-DBA77C38B4C1}"/>
              </a:ext>
            </a:extLst>
          </p:cNvPr>
          <p:cNvSpPr/>
          <p:nvPr/>
        </p:nvSpPr>
        <p:spPr>
          <a:xfrm>
            <a:off x="7172424" y="8253152"/>
            <a:ext cx="38539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기프티콘으로</a:t>
            </a: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교환</a:t>
            </a:r>
            <a:endParaRPr lang="ko-KR" altLang="en-US" sz="1400" b="1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29A56FE-A1E2-4A93-8756-FB49C440EDF4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래픽 37">
            <a:extLst>
              <a:ext uri="{FF2B5EF4-FFF2-40B4-BE49-F238E27FC236}">
                <a16:creationId xmlns:a16="http://schemas.microsoft.com/office/drawing/2014/main" id="{D982EB6E-6FEE-44CD-9C20-E2DA9F1E7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778" y="7552872"/>
            <a:ext cx="4218411" cy="400050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49DBE437-F107-4629-8439-07107D0FF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3916" y="7590112"/>
            <a:ext cx="3989857" cy="40005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3470892-9600-4950-A494-37F682CBA05B}"/>
              </a:ext>
            </a:extLst>
          </p:cNvPr>
          <p:cNvSpPr/>
          <p:nvPr/>
        </p:nvSpPr>
        <p:spPr>
          <a:xfrm>
            <a:off x="434446" y="3009420"/>
            <a:ext cx="5433236" cy="575121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86425EB9-F2C8-4C86-ADD0-8FEEF2A34511}"/>
              </a:ext>
            </a:extLst>
          </p:cNvPr>
          <p:cNvSpPr/>
          <p:nvPr/>
        </p:nvSpPr>
        <p:spPr>
          <a:xfrm>
            <a:off x="6324321" y="3000188"/>
            <a:ext cx="5382010" cy="575121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E7BF894-A081-4C01-9740-87D6EE56F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56" y="3644777"/>
            <a:ext cx="2198303" cy="390809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66680DF-F5A1-4540-8701-A0D052F7EC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83" y="3644750"/>
            <a:ext cx="2229659" cy="3963840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21DE2697-27AC-437A-8275-901554D04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9159" y="6637019"/>
            <a:ext cx="1413853" cy="1389643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B044653E-5218-49C1-A6E9-8A4C75E4C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8711" y="7824633"/>
            <a:ext cx="2414651" cy="40005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29CA8EB-88E5-4AAD-9BA2-3AB665523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2890" y="7687918"/>
            <a:ext cx="1836311" cy="40005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0BDF05BD-E25A-444D-92EC-CF26D54CE8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1738" y="6843493"/>
            <a:ext cx="952459" cy="10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9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9EAD9ED-724E-448E-A847-3E62CD493741}"/>
              </a:ext>
            </a:extLst>
          </p:cNvPr>
          <p:cNvSpPr/>
          <p:nvPr/>
        </p:nvSpPr>
        <p:spPr>
          <a:xfrm>
            <a:off x="364686" y="198595"/>
            <a:ext cx="610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Sgether.tv  </a:t>
            </a:r>
            <a:r>
              <a:rPr lang="en-US" altLang="ko-KR" sz="15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|  </a:t>
            </a:r>
            <a:r>
              <a:rPr lang="en-US" altLang="ko-KR" sz="1500" b="1" dirty="0">
                <a:ln w="0"/>
                <a:solidFill>
                  <a:srgbClr val="FF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About SGETHER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832017-B76A-446A-94CF-ADF5EEE458D0}"/>
              </a:ext>
            </a:extLst>
          </p:cNvPr>
          <p:cNvSpPr/>
          <p:nvPr/>
        </p:nvSpPr>
        <p:spPr>
          <a:xfrm>
            <a:off x="615896" y="1285419"/>
            <a:ext cx="10738741" cy="120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  <a:r>
              <a:rPr lang="en-US" altLang="ko-KR" sz="2000" dirty="0">
                <a:solidFill>
                  <a:srgbClr val="61616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3.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XSplit</a:t>
            </a: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통한 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PC </a:t>
            </a: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방송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29A56FE-A1E2-4A93-8756-FB49C440EDF4}"/>
              </a:ext>
            </a:extLst>
          </p:cNvPr>
          <p:cNvCxnSpPr>
            <a:cxnSpLocks/>
          </p:cNvCxnSpPr>
          <p:nvPr/>
        </p:nvCxnSpPr>
        <p:spPr>
          <a:xfrm>
            <a:off x="463909" y="1024933"/>
            <a:ext cx="1124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3470892-9600-4950-A494-37F682CBA05B}"/>
              </a:ext>
            </a:extLst>
          </p:cNvPr>
          <p:cNvSpPr/>
          <p:nvPr/>
        </p:nvSpPr>
        <p:spPr>
          <a:xfrm>
            <a:off x="434446" y="3009420"/>
            <a:ext cx="11271884" cy="575121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FD0F1F5-8CE9-4A28-922B-88D8A54AA1AA}"/>
              </a:ext>
            </a:extLst>
          </p:cNvPr>
          <p:cNvGrpSpPr/>
          <p:nvPr/>
        </p:nvGrpSpPr>
        <p:grpSpPr>
          <a:xfrm>
            <a:off x="3649056" y="3163609"/>
            <a:ext cx="6137057" cy="5443130"/>
            <a:chOff x="1209294" y="3119160"/>
            <a:chExt cx="6137057" cy="544313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F08B2E36-CF56-4461-BBC4-B93D828B6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9294" y="3119160"/>
              <a:ext cx="6137057" cy="4942388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97ADC753-51CB-4B05-BC99-13170142E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0498" y="3764765"/>
              <a:ext cx="5068437" cy="2858568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D458A09-8226-4AB8-9497-C2E1A864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461" y="4308290"/>
              <a:ext cx="1580401" cy="999114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A68A607-7310-494E-A154-CF2EE3BFA535}"/>
                </a:ext>
              </a:extLst>
            </p:cNvPr>
            <p:cNvSpPr/>
            <p:nvPr/>
          </p:nvSpPr>
          <p:spPr>
            <a:xfrm>
              <a:off x="2485813" y="8036033"/>
              <a:ext cx="2762291" cy="52625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EBF4C78E-D3FA-41A9-94B3-FE8ADD508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5816" y="8192078"/>
              <a:ext cx="2262285" cy="260689"/>
            </a:xfrm>
            <a:prstGeom prst="rect">
              <a:avLst/>
            </a:prstGeom>
          </p:spPr>
        </p:pic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A94A3AE9-8C63-4D4E-878B-BC6A926DE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206" y="3989513"/>
            <a:ext cx="2538054" cy="1426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CC72A88-0E4E-4169-84CC-F8C599E0A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139" y="4420577"/>
            <a:ext cx="2886498" cy="1674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85194D84-42C9-46F6-8D74-38D45414C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96" y="6139320"/>
            <a:ext cx="3515244" cy="19797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584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9498</TotalTime>
  <Words>476</Words>
  <Application>Microsoft Office PowerPoint</Application>
  <PresentationFormat>사용자 지정</PresentationFormat>
  <Paragraphs>98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기아 Light</vt:lpstr>
      <vt:lpstr>Arial</vt:lpstr>
      <vt:lpstr>Calibri</vt:lpstr>
      <vt:lpstr>나눔고딕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기아레드멤버스몰 WSG</dc:title>
  <dc:creator>오상테크놀로지</dc:creator>
  <cp:lastModifiedBy>sangsu kim</cp:lastModifiedBy>
  <cp:revision>540</cp:revision>
  <dcterms:created xsi:type="dcterms:W3CDTF">2018-05-11T09:34:47Z</dcterms:created>
  <dcterms:modified xsi:type="dcterms:W3CDTF">2019-07-19T02:36:37Z</dcterms:modified>
</cp:coreProperties>
</file>